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56" r:id="rId5"/>
    <p:sldId id="286" r:id="rId6"/>
    <p:sldId id="257" r:id="rId7"/>
    <p:sldId id="288" r:id="rId8"/>
    <p:sldId id="289" r:id="rId9"/>
    <p:sldId id="287" r:id="rId10"/>
    <p:sldId id="279" r:id="rId11"/>
    <p:sldId id="258" r:id="rId12"/>
    <p:sldId id="290" r:id="rId13"/>
    <p:sldId id="291" r:id="rId14"/>
    <p:sldId id="293" r:id="rId15"/>
    <p:sldId id="294" r:id="rId16"/>
    <p:sldId id="295" r:id="rId17"/>
    <p:sldId id="280" r:id="rId18"/>
    <p:sldId id="281" r:id="rId19"/>
    <p:sldId id="282" r:id="rId20"/>
    <p:sldId id="297" r:id="rId21"/>
    <p:sldId id="298" r:id="rId22"/>
    <p:sldId id="266" r:id="rId23"/>
    <p:sldId id="299" r:id="rId24"/>
    <p:sldId id="300" r:id="rId25"/>
    <p:sldId id="301" r:id="rId26"/>
    <p:sldId id="283" r:id="rId27"/>
    <p:sldId id="302" r:id="rId28"/>
    <p:sldId id="284" r:id="rId29"/>
    <p:sldId id="285" r:id="rId30"/>
    <p:sldId id="27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323"/>
    <a:srgbClr val="FFFFFF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655" autoAdjust="0"/>
  </p:normalViewPr>
  <p:slideViewPr>
    <p:cSldViewPr snapToGrid="0">
      <p:cViewPr>
        <p:scale>
          <a:sx n="66" d="100"/>
          <a:sy n="66" d="100"/>
        </p:scale>
        <p:origin x="1330" y="245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928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218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536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3355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44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3268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9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5820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5777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683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9653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6185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8297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0447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867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2017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4654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7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135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800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188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324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999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00" y="3078480"/>
            <a:ext cx="5262880" cy="2069950"/>
          </a:xfrm>
        </p:spPr>
        <p:txBody>
          <a:bodyPr anchor="ctr"/>
          <a:lstStyle/>
          <a:p>
            <a:r>
              <a:rPr lang="en-US" sz="4000" b="1" i="0" dirty="0">
                <a:effectLst/>
                <a:highlight>
                  <a:srgbClr val="FFFFFF"/>
                </a:highlight>
              </a:rPr>
              <a:t>Cervical Cancer Detection Using Machine Learning</a:t>
            </a:r>
            <a:endParaRPr lang="en-US" sz="4000" dirty="0">
              <a:highlight>
                <a:srgbClr val="FFFFFF"/>
              </a:highlight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86E0CBF-4298-CFF7-CD1A-6AA954442A53}"/>
              </a:ext>
            </a:extLst>
          </p:cNvPr>
          <p:cNvSpPr txBox="1">
            <a:spLocks/>
          </p:cNvSpPr>
          <p:nvPr/>
        </p:nvSpPr>
        <p:spPr>
          <a:xfrm>
            <a:off x="6807200" y="4287520"/>
            <a:ext cx="5262880" cy="2069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highlight>
                  <a:srgbClr val="FFFFFF"/>
                </a:highlight>
              </a:rPr>
              <a:t>Analysis and Model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88" y="137294"/>
            <a:ext cx="7288282" cy="550577"/>
          </a:xfrm>
        </p:spPr>
        <p:txBody>
          <a:bodyPr/>
          <a:lstStyle/>
          <a:p>
            <a:r>
              <a:rPr lang="en-US" dirty="0"/>
              <a:t>Visualizations of the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893638"/>
            <a:ext cx="7659052" cy="3407051"/>
          </a:xfrm>
        </p:spPr>
        <p:txBody>
          <a:bodyPr>
            <a:normAutofit/>
          </a:bodyPr>
          <a:lstStyle/>
          <a:p>
            <a:r>
              <a:rPr lang="en-US" sz="2200" dirty="0"/>
              <a:t>Visualizations of the Dataset</a:t>
            </a:r>
          </a:p>
          <a:p>
            <a:r>
              <a:rPr lang="en-US" sz="2000" dirty="0"/>
              <a:t>Histograms of Features</a:t>
            </a:r>
          </a:p>
          <a:p>
            <a:r>
              <a:rPr lang="en-US" b="0" i="0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cancer_df.hist</a:t>
            </a:r>
            <a:r>
              <a:rPr lang="en-US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(bins=20, </a:t>
            </a:r>
            <a:r>
              <a:rPr lang="en-US" b="0" i="0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figsize</a:t>
            </a:r>
            <a:r>
              <a:rPr lang="en-US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=(15, 10), color='</a:t>
            </a:r>
            <a:r>
              <a:rPr lang="en-US" b="0" i="0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skyblue</a:t>
            </a:r>
            <a:r>
              <a:rPr lang="en-US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')</a:t>
            </a:r>
          </a:p>
          <a:p>
            <a:r>
              <a:rPr lang="en-US" b="0" i="0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plt.suptitle</a:t>
            </a:r>
            <a:r>
              <a:rPr lang="en-US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('Histograms of Features', </a:t>
            </a:r>
            <a:r>
              <a:rPr lang="en-US" b="0" i="0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fontsize</a:t>
            </a:r>
            <a:r>
              <a:rPr lang="en-US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=16)</a:t>
            </a:r>
          </a:p>
          <a:p>
            <a:r>
              <a:rPr lang="en-US" b="0" i="0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plt.show</a:t>
            </a:r>
            <a:r>
              <a:rPr lang="en-US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()</a:t>
            </a:r>
            <a:endParaRPr lang="en-US" b="0" dirty="0">
              <a:solidFill>
                <a:schemeClr val="bg1"/>
              </a:solidFill>
              <a:highlight>
                <a:srgbClr val="000000"/>
              </a:highlight>
              <a:latin typeface="Monospac821 BT" panose="020B0609020202020204" pitchFamily="49" charset="0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827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6C8CC65-BA90-9D94-7D87-0FD533BFA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35" y="0"/>
            <a:ext cx="6892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825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88" y="137294"/>
            <a:ext cx="7288282" cy="550577"/>
          </a:xfrm>
        </p:spPr>
        <p:txBody>
          <a:bodyPr/>
          <a:lstStyle/>
          <a:p>
            <a:r>
              <a:rPr lang="en-US" dirty="0"/>
              <a:t>Visualizations of the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893638"/>
            <a:ext cx="7659052" cy="3407051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Correlation Analysis</a:t>
            </a:r>
          </a:p>
          <a:p>
            <a:r>
              <a:rPr lang="en-US" sz="2000" dirty="0"/>
              <a:t>Correlation Matrix</a:t>
            </a:r>
          </a:p>
          <a:p>
            <a:r>
              <a:rPr lang="en-US" b="0" i="0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corr_matrix</a:t>
            </a:r>
            <a:r>
              <a:rPr lang="en-US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 = </a:t>
            </a:r>
            <a:r>
              <a:rPr lang="en-US" b="0" i="0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cancer_df.corr</a:t>
            </a:r>
            <a:r>
              <a:rPr lang="en-US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()</a:t>
            </a:r>
          </a:p>
          <a:p>
            <a:endParaRPr lang="en-US" b="0" i="0" dirty="0">
              <a:solidFill>
                <a:schemeClr val="bg1"/>
              </a:solidFill>
              <a:effectLst/>
              <a:highlight>
                <a:srgbClr val="000000"/>
              </a:highlight>
              <a:latin typeface="Monospac821 BT" panose="020B0609020202020204" pitchFamily="49" charset="0"/>
            </a:endParaRPr>
          </a:p>
          <a:p>
            <a:r>
              <a:rPr lang="en-US" b="0" i="0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plt.figure</a:t>
            </a:r>
            <a:r>
              <a:rPr lang="en-US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(</a:t>
            </a:r>
            <a:r>
              <a:rPr lang="en-US" b="0" i="0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figsize</a:t>
            </a:r>
            <a:r>
              <a:rPr lang="en-US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=(12, 10))</a:t>
            </a:r>
          </a:p>
          <a:p>
            <a:r>
              <a:rPr lang="en-US" b="0" i="0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sns.heatmap</a:t>
            </a:r>
            <a:r>
              <a:rPr lang="en-US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(</a:t>
            </a:r>
            <a:r>
              <a:rPr lang="en-US" b="0" i="0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corr_matrix</a:t>
            </a:r>
            <a:r>
              <a:rPr lang="en-US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, </a:t>
            </a:r>
            <a:r>
              <a:rPr lang="en-US" b="0" i="0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annot</a:t>
            </a:r>
            <a:r>
              <a:rPr lang="en-US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=True, </a:t>
            </a:r>
            <a:r>
              <a:rPr lang="en-US" b="0" i="0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cmap</a:t>
            </a:r>
            <a:r>
              <a:rPr lang="en-US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='</a:t>
            </a:r>
            <a:r>
              <a:rPr lang="en-US" b="0" i="0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coolwarm</a:t>
            </a:r>
            <a:r>
              <a:rPr lang="en-US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', </a:t>
            </a:r>
            <a:r>
              <a:rPr lang="en-US" b="0" i="0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fmt</a:t>
            </a:r>
            <a:r>
              <a:rPr lang="en-US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=".2f")</a:t>
            </a:r>
          </a:p>
          <a:p>
            <a:r>
              <a:rPr lang="en-US" b="0" i="0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plt.title</a:t>
            </a:r>
            <a:r>
              <a:rPr lang="en-US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('Correlation Matrix')</a:t>
            </a:r>
          </a:p>
          <a:p>
            <a:r>
              <a:rPr lang="en-US" b="0" i="0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plt.show</a:t>
            </a:r>
            <a:r>
              <a:rPr lang="en-US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()</a:t>
            </a:r>
            <a:endParaRPr lang="en-US" b="0" dirty="0">
              <a:solidFill>
                <a:schemeClr val="bg1"/>
              </a:solidFill>
              <a:highlight>
                <a:srgbClr val="000000"/>
              </a:highlight>
              <a:latin typeface="Monospac821 BT" panose="020B0609020202020204" pitchFamily="49" charset="0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559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19AFD08-BB68-E6A6-DC56-1E95157BB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748" y="0"/>
            <a:ext cx="63960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684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06400"/>
            <a:ext cx="4179570" cy="3457971"/>
          </a:xfrm>
        </p:spPr>
        <p:txBody>
          <a:bodyPr/>
          <a:lstStyle/>
          <a:p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Model Building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96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2E6A-35EC-1B8E-0FD7-8C67870A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0802" y="761999"/>
            <a:ext cx="8420100" cy="541341"/>
          </a:xfrm>
        </p:spPr>
        <p:txBody>
          <a:bodyPr/>
          <a:lstStyle/>
          <a:p>
            <a:r>
              <a:rPr lang="en-US" dirty="0"/>
              <a:t>Description of </a:t>
            </a:r>
            <a:r>
              <a:rPr lang="en-US" dirty="0" err="1"/>
              <a:t>XGBoost</a:t>
            </a:r>
            <a:r>
              <a:rPr lang="en-US" dirty="0"/>
              <a:t> Algorithm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54B61B9-26F6-B304-92CD-03053DAAF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53026" y="1395175"/>
            <a:ext cx="4951453" cy="464499"/>
          </a:xfrm>
        </p:spPr>
        <p:txBody>
          <a:bodyPr>
            <a:noAutofit/>
          </a:bodyPr>
          <a:lstStyle/>
          <a:p>
            <a:r>
              <a:rPr lang="en-US" sz="2000" dirty="0" err="1"/>
              <a:t>XGBoost</a:t>
            </a:r>
            <a:r>
              <a:rPr lang="en-US" sz="2000" dirty="0"/>
              <a:t> (Extreme Gradient Boosting)</a:t>
            </a:r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EDBE6233-75E9-40D1-968F-58CA9AD0FF5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953026" y="1951509"/>
            <a:ext cx="8101053" cy="3931526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XGBoost</a:t>
            </a:r>
            <a:r>
              <a:rPr lang="en-US" sz="2400" dirty="0"/>
              <a:t> is a powerful and efficient implementation of gradient boosting algorithms designed for speed and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It builds multiple weak learners (typically decision trees) sequentially, with each subsequent model correcting the errors of its predecessor.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XGBoost</a:t>
            </a:r>
            <a:r>
              <a:rPr lang="en-US" sz="2400" dirty="0"/>
              <a:t> uses gradient descent optimization techniques to minimize a specific loss function, making it highly effective for classification tasks like cervical cancer detection.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58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346" y="160993"/>
            <a:ext cx="9953308" cy="618355"/>
          </a:xfrm>
        </p:spPr>
        <p:txBody>
          <a:bodyPr/>
          <a:lstStyle/>
          <a:p>
            <a:r>
              <a:rPr lang="en-US" dirty="0"/>
              <a:t>Splitting the Dataset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E5B6E40-3A7D-ACF7-AA38-25977D322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9346" y="4016061"/>
            <a:ext cx="6195854" cy="434019"/>
          </a:xfrm>
        </p:spPr>
        <p:txBody>
          <a:bodyPr>
            <a:noAutofit/>
          </a:bodyPr>
          <a:lstStyle/>
          <a:p>
            <a:r>
              <a:rPr lang="en-US" sz="2000" dirty="0"/>
              <a:t>Training the Model</a:t>
            </a:r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E71298F0-74F1-FECA-0F02-495F9A2EBA7B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119346" y="1326922"/>
            <a:ext cx="8778240" cy="22047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from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sklearn.model_selection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 import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train_test_split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  <a:latin typeface="Monospac821 BT" panose="020B060902020202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highlight>
                <a:srgbClr val="000000"/>
              </a:highlight>
              <a:latin typeface="Monospac821 BT" panose="020B060902020202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X_train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X_test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y_train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y_test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 =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train_test_split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(X, y,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test_size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=0.25,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random_state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=42)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X_test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X_val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y_test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y_val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 =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train_test_split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(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X_test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y_test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test_size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=0.5,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random_state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=42)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1D6899C7-CA31-1E70-C1E7-82450F8894CB}"/>
              </a:ext>
            </a:extLst>
          </p:cNvPr>
          <p:cNvSpPr txBox="1">
            <a:spLocks/>
          </p:cNvSpPr>
          <p:nvPr/>
        </p:nvSpPr>
        <p:spPr>
          <a:xfrm>
            <a:off x="1119346" y="816450"/>
            <a:ext cx="6195854" cy="4340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Training, Validation, and Testing Sets</a:t>
            </a:r>
          </a:p>
        </p:txBody>
      </p:sp>
      <p:sp>
        <p:nvSpPr>
          <p:cNvPr id="8" name="Content Placeholder 35">
            <a:extLst>
              <a:ext uri="{FF2B5EF4-FFF2-40B4-BE49-F238E27FC236}">
                <a16:creationId xmlns:a16="http://schemas.microsoft.com/office/drawing/2014/main" id="{604590E1-06B9-A90E-0748-5C851D25FFD2}"/>
              </a:ext>
            </a:extLst>
          </p:cNvPr>
          <p:cNvSpPr txBox="1">
            <a:spLocks/>
          </p:cNvSpPr>
          <p:nvPr/>
        </p:nvSpPr>
        <p:spPr>
          <a:xfrm>
            <a:off x="1119346" y="4564701"/>
            <a:ext cx="8778240" cy="2204719"/>
          </a:xfrm>
          <a:prstGeom prst="rect">
            <a:avLst/>
          </a:prstGeom>
        </p:spPr>
        <p:txBody>
          <a:bodyPr vert="horz" lIns="91440" tIns="0" rIns="91440" bIns="45720" rtlCol="0">
            <a:normAutofit/>
          </a:bodyPr>
          <a:lstStyle>
            <a:lvl1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b="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28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0392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42416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4420" indent="-4000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import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xgboost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 as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xgb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  <a:latin typeface="Monospac821 BT" panose="020B0609020202020204" pitchFamily="49" charset="0"/>
            </a:endParaRPr>
          </a:p>
          <a:p>
            <a:pPr marL="0" indent="0">
              <a:buFont typeface="+mj-lt"/>
              <a:buNone/>
            </a:pPr>
            <a:endParaRPr lang="en-US" dirty="0">
              <a:solidFill>
                <a:schemeClr val="bg1"/>
              </a:solidFill>
              <a:highlight>
                <a:srgbClr val="000000"/>
              </a:highlight>
              <a:latin typeface="Monospac821 BT" panose="020B0609020202020204" pitchFamily="49" charset="0"/>
            </a:endParaRPr>
          </a:p>
          <a:p>
            <a:pPr marL="0" indent="0">
              <a:buFont typeface="+mj-lt"/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model =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xgb.XGBClassifier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(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learning_rate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=0.1,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max_depth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=50,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n_estimators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=100)</a:t>
            </a:r>
          </a:p>
          <a:p>
            <a:pPr marL="0" indent="0">
              <a:buFont typeface="+mj-lt"/>
              <a:buNone/>
            </a:pP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model.fit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(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X_train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y_train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FBA7AE-1B7B-CCD0-FD9C-448238F87652}"/>
              </a:ext>
            </a:extLst>
          </p:cNvPr>
          <p:cNvSpPr txBox="1">
            <a:spLocks/>
          </p:cNvSpPr>
          <p:nvPr/>
        </p:nvSpPr>
        <p:spPr>
          <a:xfrm>
            <a:off x="1119346" y="3337084"/>
            <a:ext cx="9953308" cy="6183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Training the </a:t>
            </a:r>
            <a:r>
              <a:rPr lang="en-US" dirty="0" err="1"/>
              <a:t>XGBoost</a:t>
            </a:r>
            <a:r>
              <a:rPr lang="en-US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636929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346" y="160993"/>
            <a:ext cx="9953308" cy="618355"/>
          </a:xfrm>
        </p:spPr>
        <p:txBody>
          <a:bodyPr/>
          <a:lstStyle/>
          <a:p>
            <a:r>
              <a:rPr lang="en-US" dirty="0"/>
              <a:t>Model Evaluation Metrics</a:t>
            </a:r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E71298F0-74F1-FECA-0F02-495F9A2EBA7B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119346" y="1326922"/>
            <a:ext cx="6907054" cy="51754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from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sklearn.metrics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 import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accuracy_score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precision_score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recall_score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, f1_score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highlight>
                <a:srgbClr val="000000"/>
              </a:highlight>
              <a:latin typeface="Monospac821 BT" panose="020B060902020202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y_pred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 =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model.predict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(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X_val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accuracy =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accuracy_score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(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y_val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y_pred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precision =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precision_score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(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y_val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y_pred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recall =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recall_score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(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y_val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y_pred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f1 = f1_score(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y_val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y_pred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)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highlight>
                <a:srgbClr val="000000"/>
              </a:highlight>
              <a:latin typeface="Monospac821 BT" panose="020B0609020202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print("Accuracy:", accuracy)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print("Precision:", precision)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print("Recall:", recall)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print("F1-Score:", f1)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1D6899C7-CA31-1E70-C1E7-82450F8894CB}"/>
              </a:ext>
            </a:extLst>
          </p:cNvPr>
          <p:cNvSpPr txBox="1">
            <a:spLocks/>
          </p:cNvSpPr>
          <p:nvPr/>
        </p:nvSpPr>
        <p:spPr>
          <a:xfrm>
            <a:off x="1119346" y="816450"/>
            <a:ext cx="6195854" cy="4340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Accuracy, Precision, Recall, F1-Score</a:t>
            </a:r>
          </a:p>
        </p:txBody>
      </p:sp>
    </p:spTree>
    <p:extLst>
      <p:ext uri="{BB962C8B-B14F-4D97-AF65-F5344CB8AC3E}">
        <p14:creationId xmlns:p14="http://schemas.microsoft.com/office/powerpoint/2010/main" val="2742488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346" y="160993"/>
            <a:ext cx="9953308" cy="618355"/>
          </a:xfrm>
        </p:spPr>
        <p:txBody>
          <a:bodyPr/>
          <a:lstStyle/>
          <a:p>
            <a:r>
              <a:rPr lang="en-US" dirty="0"/>
              <a:t>Display Confusion Matrix</a:t>
            </a:r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E71298F0-74F1-FECA-0F02-495F9A2EBA7B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119346" y="1287571"/>
            <a:ext cx="5952014" cy="4799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from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sklearn.metrics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 import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confusion_matrix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  <a:latin typeface="Monospac821 BT" panose="020B0609020202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import seaborn as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sns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  <a:latin typeface="Monospac821 BT" panose="020B060902020202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highlight>
                <a:srgbClr val="000000"/>
              </a:highlight>
              <a:latin typeface="Monospac821 BT" panose="020B0609020202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cm =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confusion_matrix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(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y_val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y_pred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sns.heatmap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(cm,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annot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=True,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cmap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='Blues')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plt.title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('Confusion Matrix')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plt.xlabel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('Predicted')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plt.ylabel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('True')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plt.show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()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1D6899C7-CA31-1E70-C1E7-82450F8894CB}"/>
              </a:ext>
            </a:extLst>
          </p:cNvPr>
          <p:cNvSpPr txBox="1">
            <a:spLocks/>
          </p:cNvSpPr>
          <p:nvPr/>
        </p:nvSpPr>
        <p:spPr>
          <a:xfrm>
            <a:off x="1119346" y="816450"/>
            <a:ext cx="6195854" cy="4340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Confusion Matrix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BDE013C-FF05-DB4C-BD96-CFB1D6DD4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00" y="1287571"/>
            <a:ext cx="5588000" cy="511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704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4" y="1671639"/>
            <a:ext cx="5884027" cy="1204912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7" name="Picture Placeholder 46" descr="Illustration of people on a blockchain">
            <a:extLst>
              <a:ext uri="{FF2B5EF4-FFF2-40B4-BE49-F238E27FC236}">
                <a16:creationId xmlns:a16="http://schemas.microsoft.com/office/drawing/2014/main" id="{F55BC7A4-EE4B-7EFC-C325-408D66C3CB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711" r="24711"/>
          <a:stretch/>
        </p:blipFill>
        <p:spPr>
          <a:xfrm>
            <a:off x="-28230" y="-9144"/>
            <a:ext cx="5481955" cy="687628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8313-9270-4128-8674-3A3E42B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19BCA-B61F-4EA6-A1FB-CCA3BD8506F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476874" y="3020693"/>
            <a:ext cx="6349366" cy="3335655"/>
          </a:xfrm>
        </p:spPr>
        <p:txBody>
          <a:bodyPr>
            <a:noAutofit/>
          </a:bodyPr>
          <a:lstStyle/>
          <a:p>
            <a:r>
              <a:rPr lang="en-US" sz="2400" b="1" dirty="0"/>
              <a:t>Training and Testing Accuracy Scores</a:t>
            </a:r>
          </a:p>
          <a:p>
            <a:pPr marL="569214" lvl="1"/>
            <a:r>
              <a:rPr lang="en-US" sz="2400" dirty="0"/>
              <a:t>Training Accuracy Score</a:t>
            </a:r>
          </a:p>
          <a:p>
            <a:pPr marL="569214" lvl="1"/>
            <a:r>
              <a:rPr lang="en-US" sz="2400" dirty="0"/>
              <a:t>Testing Accuracy Score</a:t>
            </a:r>
          </a:p>
          <a:p>
            <a:r>
              <a:rPr lang="en-US" sz="2400" b="1" dirty="0"/>
              <a:t>Classification Report</a:t>
            </a:r>
          </a:p>
          <a:p>
            <a:pPr marL="569214" lvl="1"/>
            <a:r>
              <a:rPr lang="en-US" sz="2400" dirty="0"/>
              <a:t>Precision, Recall, F1-Score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876300"/>
            <a:ext cx="5246255" cy="17098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861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248" y="264160"/>
            <a:ext cx="7288282" cy="540417"/>
          </a:xfrm>
        </p:spPr>
        <p:txBody>
          <a:bodyPr/>
          <a:lstStyle/>
          <a:p>
            <a:r>
              <a:rPr lang="en-US" b="1" i="0" dirty="0">
                <a:effectLst/>
                <a:highlight>
                  <a:srgbClr val="FFFFFF"/>
                </a:highlight>
              </a:rPr>
              <a:t>Importance of Early Detection</a:t>
            </a:r>
            <a:endParaRPr lang="en-US" dirty="0">
              <a:highlight>
                <a:srgbClr val="FFFFFF"/>
              </a:highligh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18" y="1106998"/>
            <a:ext cx="7669282" cy="5249351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highlight>
                  <a:srgbClr val="FFFFFF"/>
                </a:highlight>
              </a:rPr>
              <a:t> Early detection of cervical cancer greatly increases the chances of   successful treatment and survival.</a:t>
            </a:r>
          </a:p>
          <a:p>
            <a:pPr algn="l"/>
            <a:endParaRPr lang="en-US" b="0" i="0" dirty="0">
              <a:effectLst/>
              <a:highlight>
                <a:srgbClr val="FFFFFF"/>
              </a:highlight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highlight>
                  <a:srgbClr val="FFFFFF"/>
                </a:highlight>
              </a:rPr>
              <a:t> Regular screening tests, such as Pap smears and HPV tests, can detect precancerous changes or early-stage cancer before symptoms develop.</a:t>
            </a:r>
          </a:p>
          <a:p>
            <a:pPr algn="l"/>
            <a:endParaRPr lang="en-US" b="0" i="0" dirty="0">
              <a:effectLst/>
              <a:highlight>
                <a:srgbClr val="FFFFFF"/>
              </a:highlight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highlight>
                  <a:srgbClr val="FFFFFF"/>
                </a:highlight>
              </a:rPr>
              <a:t> When cervical cancer is detected early, it is highly treatable with less aggressive interventions, such as surgery, radiation therapy, or chemotherapy.</a:t>
            </a:r>
          </a:p>
          <a:p>
            <a:pPr algn="l"/>
            <a:endParaRPr lang="en-US" b="0" i="0" dirty="0">
              <a:effectLst/>
              <a:highlight>
                <a:srgbClr val="FFFFFF"/>
              </a:highlight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highlight>
                  <a:srgbClr val="FFFFFF"/>
                </a:highlight>
              </a:rPr>
              <a:t> Early detection also reduces the need for extensive and invasive treatments, resulting in better quality of life for patients.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585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346" y="160993"/>
            <a:ext cx="9953308" cy="618355"/>
          </a:xfrm>
        </p:spPr>
        <p:txBody>
          <a:bodyPr/>
          <a:lstStyle/>
          <a:p>
            <a:r>
              <a:rPr lang="en-US" dirty="0"/>
              <a:t>Training and Testing Accuracy Scores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E5B6E40-3A7D-ACF7-AA38-25977D322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0219" y="3677308"/>
            <a:ext cx="6195854" cy="434019"/>
          </a:xfrm>
        </p:spPr>
        <p:txBody>
          <a:bodyPr>
            <a:noAutofit/>
          </a:bodyPr>
          <a:lstStyle/>
          <a:p>
            <a:r>
              <a:rPr lang="en-US" sz="2000" dirty="0"/>
              <a:t>Testing Accuracy Score</a:t>
            </a:r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E71298F0-74F1-FECA-0F02-495F9A2EBA7B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119346" y="1326922"/>
            <a:ext cx="8778240" cy="22047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train_accuracy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 =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model.score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(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X_train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y_train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print("Training Accuracy Score:",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train_accuracy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)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055764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1D6899C7-CA31-1E70-C1E7-82450F8894CB}"/>
              </a:ext>
            </a:extLst>
          </p:cNvPr>
          <p:cNvSpPr txBox="1">
            <a:spLocks/>
          </p:cNvSpPr>
          <p:nvPr/>
        </p:nvSpPr>
        <p:spPr>
          <a:xfrm>
            <a:off x="1119346" y="816450"/>
            <a:ext cx="6195854" cy="4340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Training Accuracy Score</a:t>
            </a:r>
          </a:p>
        </p:txBody>
      </p:sp>
      <p:sp>
        <p:nvSpPr>
          <p:cNvPr id="8" name="Content Placeholder 35">
            <a:extLst>
              <a:ext uri="{FF2B5EF4-FFF2-40B4-BE49-F238E27FC236}">
                <a16:creationId xmlns:a16="http://schemas.microsoft.com/office/drawing/2014/main" id="{604590E1-06B9-A90E-0748-5C851D25FFD2}"/>
              </a:ext>
            </a:extLst>
          </p:cNvPr>
          <p:cNvSpPr txBox="1">
            <a:spLocks/>
          </p:cNvSpPr>
          <p:nvPr/>
        </p:nvSpPr>
        <p:spPr>
          <a:xfrm>
            <a:off x="1119346" y="4264116"/>
            <a:ext cx="8778240" cy="2204719"/>
          </a:xfrm>
          <a:prstGeom prst="rect">
            <a:avLst/>
          </a:prstGeom>
        </p:spPr>
        <p:txBody>
          <a:bodyPr vert="horz" lIns="91440" tIns="0" rIns="91440" bIns="45720" rtlCol="0">
            <a:normAutofit/>
          </a:bodyPr>
          <a:lstStyle>
            <a:lvl1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b="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28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0392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42416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4420" indent="-4000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test_accuracy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 =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model.score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(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X_test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y_test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)</a:t>
            </a:r>
          </a:p>
          <a:p>
            <a:pPr marL="0" indent="0">
              <a:buFont typeface="+mj-lt"/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print("Testing Accuracy Score:",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test_accuracy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FBA7AE-1B7B-CCD0-FD9C-448238F87652}"/>
              </a:ext>
            </a:extLst>
          </p:cNvPr>
          <p:cNvSpPr txBox="1">
            <a:spLocks/>
          </p:cNvSpPr>
          <p:nvPr/>
        </p:nvSpPr>
        <p:spPr>
          <a:xfrm>
            <a:off x="1120219" y="2998331"/>
            <a:ext cx="9953308" cy="6183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Training the </a:t>
            </a:r>
            <a:r>
              <a:rPr lang="en-US" dirty="0" err="1"/>
              <a:t>XGBoost</a:t>
            </a:r>
            <a:r>
              <a:rPr lang="en-US" dirty="0"/>
              <a:t>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AFE430-0396-4A11-4BC0-01786E39B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019" y="2238754"/>
            <a:ext cx="2640386" cy="5388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4F515C-CCE1-7C21-9FFC-3CE0EA22F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019" y="5298431"/>
            <a:ext cx="2640386" cy="60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58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346" y="160993"/>
            <a:ext cx="9953308" cy="618355"/>
          </a:xfrm>
        </p:spPr>
        <p:txBody>
          <a:bodyPr>
            <a:normAutofit/>
          </a:bodyPr>
          <a:lstStyle/>
          <a:p>
            <a:r>
              <a:rPr lang="en-US" dirty="0"/>
              <a:t>Classification Report</a:t>
            </a:r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E71298F0-74F1-FECA-0F02-495F9A2EBA7B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119346" y="1326922"/>
            <a:ext cx="8778240" cy="22047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from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sklearn.metrics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 import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classification_report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  <a:latin typeface="Monospac821 BT" panose="020B060902020202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highlight>
                <a:srgbClr val="000000"/>
              </a:highlight>
              <a:latin typeface="Monospac821 BT" panose="020B060902020202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y_pred_test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 =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model.predict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(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X_test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classification_rep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 =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classification_report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(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y_test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y_pred_test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print("Classification Report:\n",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classification_rep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)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055764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1D6899C7-CA31-1E70-C1E7-82450F8894CB}"/>
              </a:ext>
            </a:extLst>
          </p:cNvPr>
          <p:cNvSpPr txBox="1">
            <a:spLocks/>
          </p:cNvSpPr>
          <p:nvPr/>
        </p:nvSpPr>
        <p:spPr>
          <a:xfrm>
            <a:off x="1119346" y="816450"/>
            <a:ext cx="6195854" cy="4340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Precision, Recall, F1-Score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F3FE75-8967-54B9-2B24-69CE973B6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346" y="3836832"/>
            <a:ext cx="6145793" cy="220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85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+mj-lt"/>
              </a:rPr>
              <a:t>Summary of Findings</a:t>
            </a:r>
          </a:p>
          <a:p>
            <a:pPr algn="l"/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+mj-lt"/>
              </a:rPr>
              <a:t>Potential Real-World Applications</a:t>
            </a:r>
          </a:p>
          <a:p>
            <a:pPr algn="l"/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+mj-lt"/>
              </a:rPr>
              <a:t>Limitations and Future Work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284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8630"/>
            <a:ext cx="7267939" cy="1917700"/>
          </a:xfrm>
        </p:spPr>
        <p:txBody>
          <a:bodyPr>
            <a:normAutofit/>
          </a:bodyPr>
          <a:lstStyle/>
          <a:p>
            <a:r>
              <a:rPr lang="en-US" dirty="0"/>
              <a:t>Summary of Findings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7B122-1579-FDB8-443B-F05E622163C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38200" y="1939289"/>
            <a:ext cx="9037320" cy="3238499"/>
          </a:xfrm>
        </p:spPr>
        <p:txBody>
          <a:bodyPr>
            <a:normAutofit/>
          </a:bodyPr>
          <a:lstStyle/>
          <a:p>
            <a:r>
              <a:rPr lang="en-US" sz="2400" dirty="0"/>
              <a:t>Model Performance: The </a:t>
            </a:r>
            <a:r>
              <a:rPr lang="en-US" sz="2400" dirty="0" err="1"/>
              <a:t>XGBoost</a:t>
            </a:r>
            <a:r>
              <a:rPr lang="en-US" sz="2400" dirty="0"/>
              <a:t> model achieved 0.9903846153846154 accuracy on the testing dataset, indicating remarkable accuracy.</a:t>
            </a:r>
          </a:p>
          <a:p>
            <a:r>
              <a:rPr lang="en-US" sz="2400" dirty="0"/>
              <a:t>Key Insights: The Correlation analysis uncovered good findings with 93 True negatives and 10 true positive along with the accuracy indicating good training.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164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8630"/>
            <a:ext cx="7267939" cy="1917700"/>
          </a:xfrm>
        </p:spPr>
        <p:txBody>
          <a:bodyPr>
            <a:normAutofit/>
          </a:bodyPr>
          <a:lstStyle/>
          <a:p>
            <a:r>
              <a:rPr lang="en-US" dirty="0"/>
              <a:t>RELATED WORK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7B122-1579-FDB8-443B-F05E622163C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38200" y="1939289"/>
            <a:ext cx="10736484" cy="4450081"/>
          </a:xfrm>
        </p:spPr>
        <p:txBody>
          <a:bodyPr>
            <a:normAutofit/>
          </a:bodyPr>
          <a:lstStyle/>
          <a:p>
            <a:r>
              <a:rPr lang="en-US" b="1" dirty="0"/>
              <a:t>A Model for Predicting Cervical Cancer Using Machine Learning Algorithms </a:t>
            </a:r>
          </a:p>
          <a:p>
            <a:r>
              <a:rPr lang="en-US" dirty="0"/>
              <a:t>This research evaluates the performance of five popular machine learning</a:t>
            </a:r>
          </a:p>
          <a:p>
            <a:r>
              <a:rPr lang="en-US" dirty="0"/>
              <a:t>algorithms: Decision Tree (DT), Random Forest (RF), Support Vector Machine (SVM),</a:t>
            </a:r>
          </a:p>
          <a:p>
            <a:r>
              <a:rPr lang="en-US" dirty="0"/>
              <a:t>K-Nearest Neighbors (KNN), and Logistic Regression.</a:t>
            </a:r>
          </a:p>
          <a:p>
            <a:r>
              <a:rPr lang="en-US" b="1" dirty="0"/>
              <a:t>Cervical Cancer Prediction Using Support Vector Machines (2018)</a:t>
            </a:r>
          </a:p>
          <a:p>
            <a:r>
              <a:rPr lang="en-US" dirty="0"/>
              <a:t>This research utilizes SVM for classification based on features extracted from Pap smear images</a:t>
            </a:r>
            <a:endParaRPr lang="en-US" b="1" dirty="0"/>
          </a:p>
          <a:p>
            <a:r>
              <a:rPr lang="en-US" b="1" dirty="0"/>
              <a:t>Risk Stratification for Cervical Cancer Detection Using Machine Learning Classifiers (2022)</a:t>
            </a:r>
          </a:p>
          <a:p>
            <a:r>
              <a:rPr lang="en-US" dirty="0"/>
              <a:t>This study compares the performance of three machine learning algorithms: Logistic Regression (reported 78.4% accuracy), Random Forest (82.1% accuracy), and </a:t>
            </a:r>
            <a:r>
              <a:rPr lang="en-US" dirty="0" err="1"/>
              <a:t>XGBoost</a:t>
            </a:r>
            <a:r>
              <a:rPr lang="en-US" dirty="0"/>
              <a:t> (79.2% accuracy)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062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192"/>
            <a:ext cx="5655197" cy="1997867"/>
          </a:xfrm>
        </p:spPr>
        <p:txBody>
          <a:bodyPr anchor="b"/>
          <a:lstStyle/>
          <a:p>
            <a:r>
              <a:rPr lang="en-US" dirty="0"/>
              <a:t>Potential Real-World Applications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9479" y="2432806"/>
            <a:ext cx="10043161" cy="3923544"/>
          </a:xfrm>
        </p:spPr>
        <p:txBody>
          <a:bodyPr>
            <a:noAutofit/>
          </a:bodyPr>
          <a:lstStyle/>
          <a:p>
            <a:r>
              <a:rPr lang="en-US" sz="2400" dirty="0"/>
              <a:t>Early Detection: The developed model can potentially assist healthcare professionals in early detection and diagnosis of cervical cancer.</a:t>
            </a:r>
          </a:p>
          <a:p>
            <a:r>
              <a:rPr lang="en-US" sz="2400" dirty="0"/>
              <a:t>Resource Allocation: By accurately identifying high-risk patients, healthcare resources can be allocated more efficiently, improving patient outcomes and reducing healthcare costs.</a:t>
            </a:r>
          </a:p>
          <a:p>
            <a:r>
              <a:rPr lang="en-US" sz="2400" dirty="0"/>
              <a:t>Decision Support System: The model can serve as a decision support system for healthcare providers, aiding in treatment planning and patient management.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577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550"/>
            <a:ext cx="10515600" cy="1325563"/>
          </a:xfrm>
        </p:spPr>
        <p:txBody>
          <a:bodyPr anchor="b"/>
          <a:lstStyle/>
          <a:p>
            <a:r>
              <a:rPr lang="en-US" dirty="0"/>
              <a:t>Limitations and Future Work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832B776-E386-1CF9-CC8F-2D2FF3EA7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3D60B-ADAB-4AEE-33C5-305E2D67B037}"/>
              </a:ext>
            </a:extLst>
          </p:cNvPr>
          <p:cNvSpPr txBox="1"/>
          <p:nvPr/>
        </p:nvSpPr>
        <p:spPr>
          <a:xfrm>
            <a:off x="995680" y="1750233"/>
            <a:ext cx="1051560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Data Quality</a:t>
            </a:r>
            <a:r>
              <a:rPr lang="en-US" sz="2000" dirty="0"/>
              <a:t>: Limited availability or quality of data may have impacted model performance. Future work could involve collecting more comprehensive and diverse datasets to improve model robustness.</a:t>
            </a:r>
          </a:p>
          <a:p>
            <a:endParaRPr lang="en-US" sz="2000" dirty="0"/>
          </a:p>
          <a:p>
            <a:r>
              <a:rPr lang="en-US" sz="2000" b="1" dirty="0"/>
              <a:t>Model Generalization</a:t>
            </a:r>
            <a:r>
              <a:rPr lang="en-US" sz="2000" dirty="0"/>
              <a:t>: Further evaluation on diverse datasets and external validation in clinical settings are necessary to assess the generalizability and reliability of the model.</a:t>
            </a:r>
          </a:p>
          <a:p>
            <a:endParaRPr lang="en-US" sz="2000" dirty="0"/>
          </a:p>
          <a:p>
            <a:r>
              <a:rPr lang="en-US" sz="2000" b="1" dirty="0"/>
              <a:t>Feature Engineering</a:t>
            </a:r>
            <a:r>
              <a:rPr lang="en-US" sz="2000" dirty="0"/>
              <a:t>: Exploration of additional features and advanced feature engineering techniques could enhance the model's predictive capabilities and interpretability.</a:t>
            </a:r>
          </a:p>
          <a:p>
            <a:endParaRPr lang="en-US" sz="2000" dirty="0"/>
          </a:p>
          <a:p>
            <a:r>
              <a:rPr lang="en-US" sz="2000" b="1" dirty="0"/>
              <a:t>Interpretability</a:t>
            </a:r>
            <a:r>
              <a:rPr lang="en-US" sz="2000" dirty="0"/>
              <a:t>: Developing methods for interpreting model predictions and providing explanations to healthcare professionals is crucial for gaining trust and acceptance in clinical practice.</a:t>
            </a:r>
          </a:p>
        </p:txBody>
      </p:sp>
    </p:spTree>
    <p:extLst>
      <p:ext uri="{BB962C8B-B14F-4D97-AF65-F5344CB8AC3E}">
        <p14:creationId xmlns:p14="http://schemas.microsoft.com/office/powerpoint/2010/main" val="2791821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850181"/>
          </a:xfrm>
        </p:spPr>
        <p:txBody>
          <a:bodyPr>
            <a:noAutofit/>
          </a:bodyPr>
          <a:lstStyle/>
          <a:p>
            <a:r>
              <a:rPr lang="en-US" dirty="0" err="1"/>
              <a:t>Abhijith</a:t>
            </a:r>
            <a:r>
              <a:rPr lang="en-US" dirty="0"/>
              <a:t> Nair</a:t>
            </a:r>
          </a:p>
          <a:p>
            <a:r>
              <a:rPr lang="en-US" dirty="0"/>
              <a:t>Haneesh Kenny</a:t>
            </a:r>
          </a:p>
          <a:p>
            <a:r>
              <a:rPr lang="en-US" dirty="0"/>
              <a:t>Aditya Vats</a:t>
            </a:r>
          </a:p>
          <a:p>
            <a:r>
              <a:rPr lang="en-US" dirty="0"/>
              <a:t>Mehul Karwa</a:t>
            </a:r>
          </a:p>
          <a:p>
            <a:r>
              <a:rPr lang="en-US" dirty="0"/>
              <a:t>Khush Chauhan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+mj-lt"/>
              </a:rPr>
              <a:t>Dataset Overview</a:t>
            </a:r>
          </a:p>
          <a:p>
            <a:pPr algn="l"/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+mj-lt"/>
              </a:rPr>
              <a:t>Data Preprocessing</a:t>
            </a:r>
          </a:p>
          <a:p>
            <a:pPr algn="l"/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+mj-lt"/>
              </a:rPr>
              <a:t>Exploratory Data Analysis (EDA)</a:t>
            </a:r>
          </a:p>
          <a:p>
            <a:pPr algn="l"/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+mj-lt"/>
              </a:rPr>
              <a:t>Model Building</a:t>
            </a:r>
          </a:p>
          <a:p>
            <a:pPr algn="l"/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+mj-lt"/>
              </a:rPr>
              <a:t>Results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248" y="264160"/>
            <a:ext cx="7288282" cy="540417"/>
          </a:xfrm>
        </p:spPr>
        <p:txBody>
          <a:bodyPr/>
          <a:lstStyle/>
          <a:p>
            <a:r>
              <a:rPr lang="en-US" b="1" i="0" dirty="0">
                <a:effectLst/>
                <a:highlight>
                  <a:srgbClr val="FFFFFF"/>
                </a:highlight>
              </a:rPr>
              <a:t>Dataset overview</a:t>
            </a:r>
            <a:endParaRPr lang="en-US" dirty="0">
              <a:highlight>
                <a:srgbClr val="FFFFFF"/>
              </a:highlight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C17204-B04B-9455-0E5E-2F0ACDB1AAED}"/>
              </a:ext>
            </a:extLst>
          </p:cNvPr>
          <p:cNvSpPr txBox="1"/>
          <p:nvPr/>
        </p:nvSpPr>
        <p:spPr>
          <a:xfrm>
            <a:off x="1322248" y="970618"/>
            <a:ext cx="610108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Dataset Overview</a:t>
            </a:r>
          </a:p>
          <a:p>
            <a:endParaRPr lang="en-US" sz="2400" dirty="0"/>
          </a:p>
          <a:p>
            <a:r>
              <a:rPr lang="en-US" sz="2400" dirty="0"/>
              <a:t>Source: The dataset was obtained from https://www.kaggle.com/datasets/ranzeet013/cervical-cancer-dataset/data</a:t>
            </a:r>
          </a:p>
          <a:p>
            <a:r>
              <a:rPr lang="en-US" sz="2400" dirty="0"/>
              <a:t>Number of Samples: 835</a:t>
            </a:r>
          </a:p>
        </p:txBody>
      </p:sp>
    </p:spTree>
    <p:extLst>
      <p:ext uri="{BB962C8B-B14F-4D97-AF65-F5344CB8AC3E}">
        <p14:creationId xmlns:p14="http://schemas.microsoft.com/office/powerpoint/2010/main" val="4179045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248" y="264160"/>
            <a:ext cx="7288282" cy="540417"/>
          </a:xfrm>
        </p:spPr>
        <p:txBody>
          <a:bodyPr/>
          <a:lstStyle/>
          <a:p>
            <a:r>
              <a:rPr lang="en-US" b="1" i="0" dirty="0">
                <a:effectLst/>
                <a:highlight>
                  <a:srgbClr val="FFFFFF"/>
                </a:highlight>
              </a:rPr>
              <a:t>Data Preprocessing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A4D14B4-EDD8-3D90-A366-A318F351868D}"/>
              </a:ext>
            </a:extLst>
          </p:cNvPr>
          <p:cNvSpPr txBox="1">
            <a:spLocks/>
          </p:cNvSpPr>
          <p:nvPr/>
        </p:nvSpPr>
        <p:spPr>
          <a:xfrm>
            <a:off x="1322248" y="1026160"/>
            <a:ext cx="7608392" cy="53301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Handling Missing Values:</a:t>
            </a:r>
          </a:p>
          <a:p>
            <a:pPr marL="0" indent="0">
              <a:buNone/>
            </a:pPr>
            <a:r>
              <a:rPr lang="en-US" sz="2000" dirty="0"/>
              <a:t>Importance: Missing values can affect model performance and interpretation of results.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# Replace '?' with </a:t>
            </a:r>
            <a:r>
              <a:rPr lang="en-US" sz="2000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NaN</a:t>
            </a:r>
            <a:endParaRPr lang="en-US" sz="2000" dirty="0">
              <a:solidFill>
                <a:schemeClr val="bg1"/>
              </a:solidFill>
              <a:highlight>
                <a:srgbClr val="000000"/>
              </a:highlight>
              <a:latin typeface="Monospac821 BT" panose="020B060902020202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cancer_df</a:t>
            </a:r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 = </a:t>
            </a:r>
            <a:r>
              <a:rPr lang="en-US" sz="2000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cancer_df.replace</a:t>
            </a:r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('?', </a:t>
            </a:r>
            <a:r>
              <a:rPr lang="en-US" sz="2000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np.nan</a:t>
            </a:r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highlight>
                <a:srgbClr val="000000"/>
              </a:highlight>
              <a:latin typeface="Monospac821 BT" panose="020B060902020202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# Drop rows or columns with missing values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cancer_df.dropna</a:t>
            </a:r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(</a:t>
            </a:r>
            <a:r>
              <a:rPr lang="en-US" sz="2000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inplace</a:t>
            </a:r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=True)</a:t>
            </a:r>
          </a:p>
        </p:txBody>
      </p:sp>
    </p:spTree>
    <p:extLst>
      <p:ext uri="{BB962C8B-B14F-4D97-AF65-F5344CB8AC3E}">
        <p14:creationId xmlns:p14="http://schemas.microsoft.com/office/powerpoint/2010/main" val="2833876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248" y="264160"/>
            <a:ext cx="7288282" cy="540417"/>
          </a:xfrm>
        </p:spPr>
        <p:txBody>
          <a:bodyPr/>
          <a:lstStyle/>
          <a:p>
            <a:r>
              <a:rPr lang="en-US" b="1" i="0" dirty="0">
                <a:effectLst/>
                <a:highlight>
                  <a:srgbClr val="FFFFFF"/>
                </a:highlight>
              </a:rPr>
              <a:t>Data Preprocessing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A4D14B4-EDD8-3D90-A366-A318F351868D}"/>
              </a:ext>
            </a:extLst>
          </p:cNvPr>
          <p:cNvSpPr txBox="1">
            <a:spLocks/>
          </p:cNvSpPr>
          <p:nvPr/>
        </p:nvSpPr>
        <p:spPr>
          <a:xfrm>
            <a:off x="1322248" y="1026160"/>
            <a:ext cx="7608392" cy="53301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Data Cleaning Steps</a:t>
            </a:r>
          </a:p>
          <a:p>
            <a:pPr marL="0" indent="0">
              <a:buNone/>
            </a:pPr>
            <a:r>
              <a:rPr lang="en-US" sz="2000" b="1" dirty="0"/>
              <a:t>Replacing '?' with </a:t>
            </a:r>
            <a:r>
              <a:rPr lang="en-US" sz="2000" b="1" dirty="0" err="1"/>
              <a:t>NaN</a:t>
            </a:r>
            <a:r>
              <a:rPr lang="en-US" sz="2000" b="1" dirty="0"/>
              <a:t>:</a:t>
            </a:r>
          </a:p>
          <a:p>
            <a:pPr marL="0" indent="0">
              <a:buNone/>
            </a:pPr>
            <a:r>
              <a:rPr lang="en-US" sz="2000" dirty="0"/>
              <a:t>'?' was replaced with </a:t>
            </a:r>
            <a:r>
              <a:rPr lang="en-US" sz="2000" dirty="0" err="1"/>
              <a:t>NaN</a:t>
            </a:r>
            <a:r>
              <a:rPr lang="en-US" sz="2000" dirty="0"/>
              <a:t> to indicate missing values.</a:t>
            </a:r>
          </a:p>
          <a:p>
            <a:pPr marL="0" indent="0">
              <a:buNone/>
            </a:pPr>
            <a:endParaRPr lang="en-US" sz="2000" dirty="0">
              <a:highlight>
                <a:srgbClr val="FFFFFF"/>
              </a:highlight>
              <a:latin typeface="Monospac821 BT" panose="020B060902020202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# Replace '?' with </a:t>
            </a:r>
            <a:r>
              <a:rPr lang="en-US" sz="2000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NaN</a:t>
            </a:r>
            <a:endParaRPr lang="en-US" sz="2000" dirty="0">
              <a:solidFill>
                <a:schemeClr val="bg1"/>
              </a:solidFill>
              <a:highlight>
                <a:srgbClr val="000000"/>
              </a:highlight>
              <a:latin typeface="Monospac821 BT" panose="020B060902020202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cancer_df</a:t>
            </a:r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 = </a:t>
            </a:r>
            <a:r>
              <a:rPr lang="en-US" sz="2000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cancer_df.replace</a:t>
            </a:r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('?', </a:t>
            </a:r>
            <a:r>
              <a:rPr lang="en-US" sz="2000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np.nan</a:t>
            </a:r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highlight>
                <a:srgbClr val="000000"/>
              </a:highlight>
              <a:latin typeface="Monospac821 BT" panose="020B0609020202020204" pitchFamily="49" charset="0"/>
            </a:endParaRPr>
          </a:p>
          <a:p>
            <a:pPr marL="0" indent="0">
              <a:buNone/>
            </a:pPr>
            <a:r>
              <a:rPr lang="en-US" sz="2000" b="1" dirty="0"/>
              <a:t>Dropping Irrelevant Columns:</a:t>
            </a:r>
          </a:p>
          <a:p>
            <a:pPr marL="0" indent="0">
              <a:buNone/>
            </a:pPr>
            <a:r>
              <a:rPr lang="en-US" sz="2000" dirty="0"/>
              <a:t>Columns such as 'STDs: Time since first diagnosis' were dropped as they were not relevant for the modeling task.</a:t>
            </a:r>
          </a:p>
          <a:p>
            <a:pPr marL="0" indent="0">
              <a:buNone/>
            </a:pPr>
            <a:endParaRPr lang="en-US" sz="2000" dirty="0">
              <a:latin typeface="Monospac821 BT" panose="020B060902020202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# Drop irrelevant columns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cancer_df</a:t>
            </a:r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  <a:latin typeface="Monospac821 BT" panose="020B0609020202020204" pitchFamily="49" charset="0"/>
              </a:rPr>
              <a:t> = cancer_df.drop(columns=['STDs: Time since first diagnosis'])</a:t>
            </a:r>
          </a:p>
        </p:txBody>
      </p:sp>
    </p:spTree>
    <p:extLst>
      <p:ext uri="{BB962C8B-B14F-4D97-AF65-F5344CB8AC3E}">
        <p14:creationId xmlns:p14="http://schemas.microsoft.com/office/powerpoint/2010/main" val="1800669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FA5E-469B-2BFC-9D4E-BD1EC6E48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680"/>
            <a:ext cx="4179570" cy="3376691"/>
          </a:xfrm>
        </p:spPr>
        <p:txBody>
          <a:bodyPr/>
          <a:lstStyle/>
          <a:p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</a:rPr>
              <a:t>Exploratory Data Analysis (EDA)</a:t>
            </a:r>
            <a:endParaRPr lang="en-US" dirty="0"/>
          </a:p>
        </p:txBody>
      </p:sp>
      <p:pic>
        <p:nvPicPr>
          <p:cNvPr id="16" name="Picture Placeholder 15" descr="3D face graphic">
            <a:extLst>
              <a:ext uri="{FF2B5EF4-FFF2-40B4-BE49-F238E27FC236}">
                <a16:creationId xmlns:a16="http://schemas.microsoft.com/office/drawing/2014/main" id="{448EF356-1822-E2AE-2794-322870D4C22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0097" r="20097"/>
          <a:stretch/>
        </p:blipFill>
        <p:spPr>
          <a:xfrm>
            <a:off x="0" y="-5080"/>
            <a:ext cx="6576291" cy="6872605"/>
          </a:xfr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44268F6-A361-9907-F87F-9C4377EC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0" y="254643"/>
            <a:ext cx="6096000" cy="8557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459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88" y="137294"/>
            <a:ext cx="7288282" cy="550577"/>
          </a:xfrm>
        </p:spPr>
        <p:txBody>
          <a:bodyPr/>
          <a:lstStyle/>
          <a:p>
            <a:r>
              <a:rPr lang="en-US" dirty="0"/>
              <a:t>Visualizations of the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893638"/>
            <a:ext cx="7659052" cy="3407051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/>
              <a:t>Visualizations of the Dataset</a:t>
            </a:r>
          </a:p>
          <a:p>
            <a:r>
              <a:rPr lang="en-US" dirty="0"/>
              <a:t>Heatmap of Missing Values</a:t>
            </a:r>
          </a:p>
          <a:p>
            <a:r>
              <a:rPr lang="en-US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import seaborn as </a:t>
            </a:r>
            <a:r>
              <a:rPr lang="en-US" b="0" i="0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sns</a:t>
            </a:r>
            <a:r>
              <a:rPr lang="en-US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 </a:t>
            </a:r>
          </a:p>
          <a:p>
            <a:r>
              <a:rPr lang="en-US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import </a:t>
            </a:r>
            <a:r>
              <a:rPr lang="en-US" b="0" i="0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matplotlib.pyplot</a:t>
            </a:r>
            <a:r>
              <a:rPr lang="en-US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 as </a:t>
            </a:r>
            <a:r>
              <a:rPr lang="en-US" b="0" i="0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plt</a:t>
            </a:r>
            <a:endParaRPr lang="en-US" b="0" i="0" dirty="0">
              <a:solidFill>
                <a:schemeClr val="bg1"/>
              </a:solidFill>
              <a:effectLst/>
              <a:highlight>
                <a:srgbClr val="000000"/>
              </a:highlight>
              <a:latin typeface="Monospac821 BT" panose="020B0609020202020204" pitchFamily="49" charset="0"/>
            </a:endParaRPr>
          </a:p>
          <a:p>
            <a:endParaRPr lang="en-US" b="0" dirty="0">
              <a:solidFill>
                <a:schemeClr val="bg1"/>
              </a:solidFill>
              <a:highlight>
                <a:srgbClr val="000000"/>
              </a:highlight>
              <a:latin typeface="Monospac821 BT" panose="020B0609020202020204" pitchFamily="49" charset="0"/>
            </a:endParaRPr>
          </a:p>
          <a:p>
            <a:r>
              <a:rPr lang="en-US" b="0" i="0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plt.figure</a:t>
            </a:r>
            <a:r>
              <a:rPr lang="en-US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(</a:t>
            </a:r>
            <a:r>
              <a:rPr lang="en-US" b="0" i="0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figsize</a:t>
            </a:r>
            <a:r>
              <a:rPr lang="en-US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=(10, 8))</a:t>
            </a:r>
          </a:p>
          <a:p>
            <a:r>
              <a:rPr lang="en-US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sns.heatmap</a:t>
            </a:r>
            <a:r>
              <a:rPr lang="en-US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(</a:t>
            </a:r>
            <a:r>
              <a:rPr lang="en-US" b="0" i="0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cancer_df.isnull</a:t>
            </a:r>
            <a:r>
              <a:rPr lang="en-US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(), </a:t>
            </a:r>
            <a:r>
              <a:rPr lang="en-US" b="0" i="0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yticklabels</a:t>
            </a:r>
            <a:r>
              <a:rPr lang="en-US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=False, </a:t>
            </a:r>
            <a:r>
              <a:rPr lang="en-US" b="0" i="0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cmap</a:t>
            </a:r>
            <a:r>
              <a:rPr lang="en-US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='</a:t>
            </a:r>
            <a:r>
              <a:rPr lang="en-US" b="0" i="0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viridis</a:t>
            </a:r>
            <a:r>
              <a:rPr lang="en-US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', cbar=False) </a:t>
            </a:r>
          </a:p>
          <a:p>
            <a:r>
              <a:rPr lang="en-US" b="0" i="0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plt.title</a:t>
            </a:r>
            <a:r>
              <a:rPr lang="en-US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('Heatmap of Missing Values’) </a:t>
            </a:r>
          </a:p>
          <a:p>
            <a:r>
              <a:rPr lang="en-US" b="0" i="0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plt.show</a:t>
            </a:r>
            <a:r>
              <a:rPr lang="en-US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()</a:t>
            </a:r>
            <a:endParaRPr lang="en-US" b="0" dirty="0">
              <a:solidFill>
                <a:schemeClr val="bg1"/>
              </a:solidFill>
              <a:highlight>
                <a:srgbClr val="000000"/>
              </a:highlight>
              <a:latin typeface="Monospac821 BT" panose="020B0609020202020204" pitchFamily="49" charset="0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88" y="137294"/>
            <a:ext cx="7288282" cy="550577"/>
          </a:xfrm>
        </p:spPr>
        <p:txBody>
          <a:bodyPr/>
          <a:lstStyle/>
          <a:p>
            <a:r>
              <a:rPr lang="en-US" dirty="0"/>
              <a:t>Visualizations of the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893638"/>
            <a:ext cx="7659052" cy="3407051"/>
          </a:xfrm>
        </p:spPr>
        <p:txBody>
          <a:bodyPr>
            <a:normAutofit fontScale="92500" lnSpcReduction="20000"/>
          </a:bodyPr>
          <a:lstStyle/>
          <a:p>
            <a:r>
              <a:rPr lang="en-US" sz="2200"/>
              <a:t>Visualizations of the Dataset</a:t>
            </a:r>
          </a:p>
          <a:p>
            <a:r>
              <a:rPr lang="en-US"/>
              <a:t>Heatmap of Missing Values</a:t>
            </a:r>
          </a:p>
          <a:p>
            <a:r>
              <a:rPr lang="en-US" b="0" i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import seaborn as sns </a:t>
            </a:r>
          </a:p>
          <a:p>
            <a:r>
              <a:rPr lang="en-US" b="0" i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import matplotlib.pyplot as plt</a:t>
            </a:r>
          </a:p>
          <a:p>
            <a:endParaRPr lang="en-US" b="0">
              <a:solidFill>
                <a:schemeClr val="bg1"/>
              </a:solidFill>
              <a:highlight>
                <a:srgbClr val="000000"/>
              </a:highlight>
              <a:latin typeface="Monospac821 BT" panose="020B0609020202020204" pitchFamily="49" charset="0"/>
            </a:endParaRPr>
          </a:p>
          <a:p>
            <a:r>
              <a:rPr lang="en-US" b="0" i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plt.figure(figsize=(10, 8))</a:t>
            </a:r>
          </a:p>
          <a:p>
            <a:r>
              <a:rPr lang="en-US" b="0" i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 sns.heatmap(cancer_df.isnull(), yticklabels=False, cmap='viridis', cbar=False) </a:t>
            </a:r>
          </a:p>
          <a:p>
            <a:r>
              <a:rPr lang="en-US" b="0" i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plt.title('Heatmap of Missing Values’) </a:t>
            </a:r>
          </a:p>
          <a:p>
            <a:r>
              <a:rPr lang="en-US" b="0" i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Monospac821 BT" panose="020B0609020202020204" pitchFamily="49" charset="0"/>
              </a:rPr>
              <a:t>plt.show()</a:t>
            </a:r>
            <a:endParaRPr lang="en-US" b="0" dirty="0">
              <a:solidFill>
                <a:schemeClr val="bg1"/>
              </a:solidFill>
              <a:highlight>
                <a:srgbClr val="000000"/>
              </a:highlight>
              <a:latin typeface="Monospac821 BT" panose="020B0609020202020204" pitchFamily="49" charset="0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7081F74C-E75A-7CF0-5B52-336F5910C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836173" y="-1666727"/>
            <a:ext cx="6858002" cy="1019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5363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9168DCE-134F-4610-A6AA-88CEBE8D71D2}">
  <ds:schemaRefs>
    <ds:schemaRef ds:uri="http://schemas.microsoft.com/office/2006/documentManagement/types"/>
    <ds:schemaRef ds:uri="http://www.w3.org/XML/1998/namespace"/>
    <ds:schemaRef ds:uri="16c05727-aa75-4e4a-9b5f-8a80a1165891"/>
    <ds:schemaRef ds:uri="http://purl.org/dc/dcmitype/"/>
    <ds:schemaRef ds:uri="http://schemas.microsoft.com/sharepoint/v3"/>
    <ds:schemaRef ds:uri="http://schemas.microsoft.com/office/infopath/2007/PartnerControls"/>
    <ds:schemaRef ds:uri="http://purl.org/dc/elements/1.1/"/>
    <ds:schemaRef ds:uri="71af3243-3dd4-4a8d-8c0d-dd76da1f02a5"/>
    <ds:schemaRef ds:uri="http://schemas.microsoft.com/office/2006/metadata/properties"/>
    <ds:schemaRef ds:uri="http://schemas.openxmlformats.org/package/2006/metadata/core-properties"/>
    <ds:schemaRef ds:uri="230e9df3-be65-4c73-a93b-d1236ebd677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{1BBF304C-95CE-4835-BE55-31817939B269}tf67328976_win32</Template>
  <TotalTime>163</TotalTime>
  <Words>1518</Words>
  <Application>Microsoft Office PowerPoint</Application>
  <PresentationFormat>Widescreen</PresentationFormat>
  <Paragraphs>227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Monospac821 BT</vt:lpstr>
      <vt:lpstr>Söhne</vt:lpstr>
      <vt:lpstr>Tenorite</vt:lpstr>
      <vt:lpstr>Custom</vt:lpstr>
      <vt:lpstr>Cervical Cancer Detection Using Machine Learning</vt:lpstr>
      <vt:lpstr>Importance of Early Detection</vt:lpstr>
      <vt:lpstr>AGENDA</vt:lpstr>
      <vt:lpstr>Dataset overview</vt:lpstr>
      <vt:lpstr>Data Preprocessing</vt:lpstr>
      <vt:lpstr>Data Preprocessing</vt:lpstr>
      <vt:lpstr>Exploratory Data Analysis (EDA)</vt:lpstr>
      <vt:lpstr>Visualizations of the Dataset</vt:lpstr>
      <vt:lpstr>Visualizations of the Dataset</vt:lpstr>
      <vt:lpstr>Visualizations of the Dataset</vt:lpstr>
      <vt:lpstr>PowerPoint Presentation</vt:lpstr>
      <vt:lpstr>Visualizations of the Dataset</vt:lpstr>
      <vt:lpstr>PowerPoint Presentation</vt:lpstr>
      <vt:lpstr>Model Building</vt:lpstr>
      <vt:lpstr>Description of XGBoost Algorithm</vt:lpstr>
      <vt:lpstr>Splitting the Dataset</vt:lpstr>
      <vt:lpstr>Model Evaluation Metrics</vt:lpstr>
      <vt:lpstr>Display Confusion Matrix</vt:lpstr>
      <vt:lpstr>Results</vt:lpstr>
      <vt:lpstr>Training and Testing Accuracy Scores</vt:lpstr>
      <vt:lpstr>Classification Report</vt:lpstr>
      <vt:lpstr>Conclusion</vt:lpstr>
      <vt:lpstr>Summary of Findings</vt:lpstr>
      <vt:lpstr>RELATED WORK</vt:lpstr>
      <vt:lpstr>Potential Real-World Applications</vt:lpstr>
      <vt:lpstr>Limitations and 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Cervical Cancer Detection Using Machine Learning</dc:title>
  <dc:creator>Kenny Haneesh</dc:creator>
  <cp:lastModifiedBy>Kenny Haneesh</cp:lastModifiedBy>
  <cp:revision>2</cp:revision>
  <dcterms:created xsi:type="dcterms:W3CDTF">2024-04-18T07:31:01Z</dcterms:created>
  <dcterms:modified xsi:type="dcterms:W3CDTF">2024-04-18T10:14:49Z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